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258" r:id="rId4"/>
    <p:sldId id="259" r:id="rId5"/>
    <p:sldId id="262" r:id="rId6"/>
    <p:sldId id="263" r:id="rId7"/>
    <p:sldId id="287" r:id="rId8"/>
    <p:sldId id="264" r:id="rId9"/>
    <p:sldId id="265" r:id="rId10"/>
    <p:sldId id="283" r:id="rId11"/>
    <p:sldId id="267" r:id="rId12"/>
    <p:sldId id="268" r:id="rId13"/>
    <p:sldId id="269" r:id="rId14"/>
    <p:sldId id="270" r:id="rId15"/>
    <p:sldId id="271" r:id="rId16"/>
    <p:sldId id="272" r:id="rId17"/>
    <p:sldId id="306" r:id="rId18"/>
    <p:sldId id="273" r:id="rId19"/>
    <p:sldId id="284" r:id="rId20"/>
    <p:sldId id="285" r:id="rId21"/>
    <p:sldId id="274" r:id="rId22"/>
    <p:sldId id="275" r:id="rId23"/>
    <p:sldId id="260" r:id="rId24"/>
    <p:sldId id="261" r:id="rId25"/>
    <p:sldId id="276" r:id="rId26"/>
    <p:sldId id="282" r:id="rId27"/>
    <p:sldId id="291" r:id="rId28"/>
    <p:sldId id="292" r:id="rId29"/>
    <p:sldId id="293" r:id="rId30"/>
    <p:sldId id="294" r:id="rId31"/>
    <p:sldId id="295"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48" autoAdjust="0"/>
    <p:restoredTop sz="94709" autoAdjust="0"/>
  </p:normalViewPr>
  <p:slideViewPr>
    <p:cSldViewPr>
      <p:cViewPr varScale="1">
        <p:scale>
          <a:sx n="97" d="100"/>
          <a:sy n="97" d="100"/>
        </p:scale>
        <p:origin x="-114" y="-246"/>
      </p:cViewPr>
      <p:guideLst>
        <p:guide orient="horz" pos="2160"/>
        <p:guide pos="2880"/>
      </p:guideLst>
    </p:cSldViewPr>
  </p:slideViewPr>
  <p:outlineViewPr>
    <p:cViewPr>
      <p:scale>
        <a:sx n="33" d="100"/>
        <a:sy n="33" d="100"/>
      </p:scale>
      <p:origin x="0" y="128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C9E3DD1-2047-4164-B263-B1CCB6D83875}" type="datetimeFigureOut">
              <a:rPr lang="en-US"/>
              <a:pPr>
                <a:defRPr/>
              </a:pPr>
              <a:t>02/05/2013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AD3000-B519-4048-8945-CC1EEEF0F5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46363A-875E-42B2-A126-FC286EA54582}" type="datetimeFigureOut">
              <a:rPr lang="en-US"/>
              <a:pPr>
                <a:defRPr/>
              </a:pPr>
              <a:t>02/05/2013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6646BE-3A40-4D28-9ADE-8FECE053F3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0F6432-7F62-4886-A399-C065577F5F58}" type="datetimeFigureOut">
              <a:rPr lang="en-US"/>
              <a:pPr>
                <a:defRPr/>
              </a:pPr>
              <a:t>02/05/2013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8C19CD-7A3B-403D-8604-A95C57F32BC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5754C424-DCD5-444F-86BB-DFAA55FC80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A9663C-8CFD-462A-8127-4E1CC9FDB928}" type="datetimeFigureOut">
              <a:rPr lang="en-US"/>
              <a:pPr>
                <a:defRPr/>
              </a:pPr>
              <a:t>02/05/2013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839C54-32C9-4E56-B38A-D575EE77218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C0525C-1F57-4900-812A-CD85281790A9}" type="datetimeFigureOut">
              <a:rPr lang="en-US"/>
              <a:pPr>
                <a:defRPr/>
              </a:pPr>
              <a:t>02/05/2013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0F96CD-CFAA-480C-BDF9-C4B18CC9A6A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5D8A44E-0133-42F6-844B-E3D1D83F7D3B}" type="datetimeFigureOut">
              <a:rPr lang="en-US"/>
              <a:pPr>
                <a:defRPr/>
              </a:pPr>
              <a:t>02/05/2013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BAAB81-BB18-4121-B998-FB1AE240979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68BF03F-B4EC-4627-AF79-C1326B29C4D1}" type="datetimeFigureOut">
              <a:rPr lang="en-US"/>
              <a:pPr>
                <a:defRPr/>
              </a:pPr>
              <a:t>02/05/2013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6FD4F5B-1F08-4332-88C0-1366CF2D214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EC675B-F278-4957-8304-A83EE0A568E6}" type="datetimeFigureOut">
              <a:rPr lang="en-US"/>
              <a:pPr>
                <a:defRPr/>
              </a:pPr>
              <a:t>02/05/2013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19AAE8-BCED-4120-AF23-73E5A9054A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A77F3D-46A0-4A83-8B92-3CB0F240DE34}" type="datetimeFigureOut">
              <a:rPr lang="en-US"/>
              <a:pPr>
                <a:defRPr/>
              </a:pPr>
              <a:t>02/05/2013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252E405-941B-485E-8A58-EB91458F7C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F9803A-984E-43B4-808E-59EB3EFC332B}" type="datetimeFigureOut">
              <a:rPr lang="en-US"/>
              <a:pPr>
                <a:defRPr/>
              </a:pPr>
              <a:t>02/05/2013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065E7D-1DE4-4CAB-BD71-E9D65C34A9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244A25-4009-45E2-91F2-607BB728ABE8}" type="datetimeFigureOut">
              <a:rPr lang="en-US"/>
              <a:pPr>
                <a:defRPr/>
              </a:pPr>
              <a:t>02/05/2013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D496CA-8084-40B9-988F-091B5F0FD1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FE2ADC1-51DE-4DF9-98A5-DB6AF0A62AF7}" type="datetimeFigureOut">
              <a:rPr lang="en-US"/>
              <a:pPr>
                <a:defRPr/>
              </a:pPr>
              <a:t>02/05/2013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C0A5C51-7495-4CE6-A444-902B309C6D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jpeg"/><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pPr eaLnBrk="1" hangingPunct="1"/>
            <a:r>
              <a:rPr lang="en-US" smtClean="0"/>
              <a:t>Standards for Measurement</a:t>
            </a:r>
            <a:endParaRPr lang="en-US" dirty="0"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Chapter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dirty="0" smtClean="0"/>
          </a:p>
        </p:txBody>
      </p:sp>
      <p:pic>
        <p:nvPicPr>
          <p:cNvPr id="13315" name="Content Placeholder 3" descr="02_09_Table.jpg"/>
          <p:cNvPicPr>
            <a:picLocks noGrp="1" noChangeAspect="1"/>
          </p:cNvPicPr>
          <p:nvPr>
            <p:ph idx="1"/>
          </p:nvPr>
        </p:nvPicPr>
        <p:blipFill>
          <a:blip r:embed="rId2" cstate="print"/>
          <a:srcRect/>
          <a:stretch>
            <a:fillRect/>
          </a:stretch>
        </p:blipFill>
        <p:spPr>
          <a:xfrm>
            <a:off x="457200" y="2027238"/>
            <a:ext cx="8229600" cy="3671887"/>
          </a:xfrm>
        </p:spPr>
      </p:pic>
      <p:sp>
        <p:nvSpPr>
          <p:cNvPr id="4" name="Rectangle 3"/>
          <p:cNvSpPr/>
          <p:nvPr/>
        </p:nvSpPr>
        <p:spPr>
          <a:xfrm>
            <a:off x="609600" y="1981200"/>
            <a:ext cx="9906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Useful Conversion Factors</a:t>
            </a:r>
          </a:p>
        </p:txBody>
      </p:sp>
      <p:sp>
        <p:nvSpPr>
          <p:cNvPr id="14339" name="Rectangle 3"/>
          <p:cNvSpPr>
            <a:spLocks noGrp="1" noChangeArrowheads="1"/>
          </p:cNvSpPr>
          <p:nvPr>
            <p:ph type="body" idx="1"/>
          </p:nvPr>
        </p:nvSpPr>
        <p:spPr>
          <a:xfrm>
            <a:off x="457200" y="1600200"/>
            <a:ext cx="8229600" cy="3505200"/>
          </a:xfrm>
        </p:spPr>
        <p:txBody>
          <a:bodyPr/>
          <a:lstStyle/>
          <a:p>
            <a:pPr eaLnBrk="1" hangingPunct="1"/>
            <a:r>
              <a:rPr lang="en-US" smtClean="0">
                <a:ea typeface="Batang" pitchFamily="18" charset="-127"/>
              </a:rPr>
              <a:t>1 in = 2.54 cm</a:t>
            </a:r>
          </a:p>
          <a:p>
            <a:pPr eaLnBrk="1" hangingPunct="1">
              <a:buFontTx/>
              <a:buNone/>
            </a:pPr>
            <a:endParaRPr lang="en-US" smtClean="0">
              <a:ea typeface="Batang" pitchFamily="18" charset="-127"/>
            </a:endParaRPr>
          </a:p>
          <a:p>
            <a:pPr eaLnBrk="1" hangingPunct="1"/>
            <a:r>
              <a:rPr lang="en-US" smtClean="0">
                <a:ea typeface="Batang" pitchFamily="18" charset="-127"/>
              </a:rPr>
              <a:t>1lb = 454 g 		or	1 kg = 2.20 lb</a:t>
            </a:r>
          </a:p>
          <a:p>
            <a:pPr eaLnBrk="1" hangingPunct="1">
              <a:buFontTx/>
              <a:buNone/>
            </a:pPr>
            <a:endParaRPr lang="en-US" smtClean="0">
              <a:ea typeface="Batang" pitchFamily="18" charset="-127"/>
            </a:endParaRPr>
          </a:p>
          <a:p>
            <a:pPr eaLnBrk="1" hangingPunct="1"/>
            <a:r>
              <a:rPr lang="en-US" smtClean="0">
                <a:ea typeface="Batang" pitchFamily="18" charset="-127"/>
              </a:rPr>
              <a:t>1 qt = 946 ml		or	1 L = 1.06 qt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914400"/>
            <a:ext cx="8229600" cy="3886200"/>
          </a:xfrm>
        </p:spPr>
        <p:txBody>
          <a:bodyPr/>
          <a:lstStyle/>
          <a:p>
            <a:pPr eaLnBrk="1" hangingPunct="1"/>
            <a:r>
              <a:rPr lang="en-US" smtClean="0"/>
              <a:t>A person is 60.0 in tall.  What is this height in cm?</a:t>
            </a:r>
          </a:p>
          <a:p>
            <a:pPr eaLnBrk="1" hangingPunct="1">
              <a:buFontTx/>
              <a:buNone/>
            </a:pPr>
            <a:endParaRPr lang="en-US" smtClean="0"/>
          </a:p>
          <a:p>
            <a:pPr eaLnBrk="1" hangingPunct="1">
              <a:buFontTx/>
              <a:buNone/>
            </a:pPr>
            <a:endParaRPr lang="en-US" smtClean="0"/>
          </a:p>
          <a:p>
            <a:pPr eaLnBrk="1" hangingPunct="1"/>
            <a:r>
              <a:rPr lang="en-US" smtClean="0"/>
              <a:t>If someone weighs 80.7 kg, how much is this in pounds?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1600200"/>
            <a:ext cx="8229600" cy="2514600"/>
          </a:xfrm>
        </p:spPr>
        <p:txBody>
          <a:bodyPr/>
          <a:lstStyle/>
          <a:p>
            <a:pPr eaLnBrk="1" hangingPunct="1"/>
            <a:r>
              <a:rPr lang="en-US" dirty="0" smtClean="0"/>
              <a:t>The daily dose of </a:t>
            </a:r>
            <a:r>
              <a:rPr lang="en-US" dirty="0" err="1" smtClean="0"/>
              <a:t>ampicillin</a:t>
            </a:r>
            <a:r>
              <a:rPr lang="en-US" dirty="0" smtClean="0"/>
              <a:t> for the treatment of an ear infection is 115 mg/kg body weight.  What is the daily dose for a 34-lb toddler?</a:t>
            </a:r>
          </a:p>
          <a:p>
            <a:pPr eaLnBrk="1" hangingPunct="1"/>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762000"/>
            <a:ext cx="8229600" cy="2438400"/>
          </a:xfrm>
        </p:spPr>
        <p:txBody>
          <a:bodyPr/>
          <a:lstStyle/>
          <a:p>
            <a:pPr eaLnBrk="1" hangingPunct="1"/>
            <a:r>
              <a:rPr lang="en-US" dirty="0" smtClean="0"/>
              <a:t>A person on a diet has been losing weight at the rate of 3.5 lb. per week.  If the person has been on the diet for </a:t>
            </a:r>
            <a:r>
              <a:rPr lang="en-US" dirty="0" smtClean="0"/>
              <a:t>6.0 </a:t>
            </a:r>
            <a:r>
              <a:rPr lang="en-US" dirty="0" smtClean="0"/>
              <a:t>weeks, how many kilograms were lost?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600200"/>
            <a:ext cx="8229600" cy="2362200"/>
          </a:xfrm>
        </p:spPr>
        <p:txBody>
          <a:bodyPr/>
          <a:lstStyle/>
          <a:p>
            <a:pPr eaLnBrk="1" hangingPunct="1"/>
            <a:r>
              <a:rPr lang="en-US" dirty="0" smtClean="0"/>
              <a:t>A plastics manufacturing plant uses 3.3 tons of oil per week.  If oil costs $4.65/kg, how much will </a:t>
            </a:r>
            <a:r>
              <a:rPr lang="en-US" dirty="0" smtClean="0"/>
              <a:t>exactly 1 </a:t>
            </a:r>
            <a:r>
              <a:rPr lang="en-US" dirty="0" smtClean="0"/>
              <a:t>years worth of oil cost the plastics manufacturer?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1600200"/>
            <a:ext cx="8229600" cy="1600200"/>
          </a:xfrm>
        </p:spPr>
        <p:txBody>
          <a:bodyPr/>
          <a:lstStyle/>
          <a:p>
            <a:pPr eaLnBrk="1" hangingPunct="1"/>
            <a:r>
              <a:rPr lang="en-US" smtClean="0"/>
              <a:t>Mercury has a density of 13.6 g per mL.  What is the density of mercury in lbs. per gallon?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Unit Conversions</a:t>
            </a:r>
            <a:endParaRPr lang="en-US" dirty="0"/>
          </a:p>
        </p:txBody>
      </p:sp>
      <p:sp>
        <p:nvSpPr>
          <p:cNvPr id="3" name="Content Placeholder 2"/>
          <p:cNvSpPr>
            <a:spLocks noGrp="1"/>
          </p:cNvSpPr>
          <p:nvPr>
            <p:ph idx="1"/>
          </p:nvPr>
        </p:nvSpPr>
        <p:spPr>
          <a:xfrm>
            <a:off x="457200" y="1295400"/>
            <a:ext cx="8229600" cy="4876800"/>
          </a:xfrm>
        </p:spPr>
        <p:txBody>
          <a:bodyPr/>
          <a:lstStyle/>
          <a:p>
            <a:r>
              <a:rPr lang="en-US" sz="2000" b="1" dirty="0"/>
              <a:t>Story </a:t>
            </a:r>
            <a:r>
              <a:rPr lang="en-US" sz="2000" b="1" dirty="0" smtClean="0"/>
              <a:t>1</a:t>
            </a:r>
            <a:r>
              <a:rPr lang="en-US" sz="2000" dirty="0" smtClean="0"/>
              <a:t>: On </a:t>
            </a:r>
            <a:r>
              <a:rPr lang="en-US" sz="2000" dirty="0"/>
              <a:t>September 23, 1999 NASA lost the $125 million Mars Climate Orbiter spacecraft after a 286-day journey to Mars. Miscalculations due to the use of English units instead of metric units apparently sent the craft slowly off course -- 60 miles in all. </a:t>
            </a:r>
            <a:endParaRPr lang="en-US" sz="2000" dirty="0" smtClean="0"/>
          </a:p>
          <a:p>
            <a:endParaRPr lang="en-US" sz="2000" dirty="0" smtClean="0"/>
          </a:p>
          <a:p>
            <a:r>
              <a:rPr lang="en-US" sz="2000" b="1" dirty="0" smtClean="0"/>
              <a:t>Story </a:t>
            </a:r>
            <a:r>
              <a:rPr lang="en-US" sz="2000" b="1" dirty="0"/>
              <a:t>2</a:t>
            </a:r>
            <a:r>
              <a:rPr lang="en-US" sz="2000" dirty="0"/>
              <a:t>: On January 26, 2004 at Tokyo Disneyland's Space Mountain, an axle broke on a roller coaster train mid-ride, causing it to derail. The cause was a part being the wrong size due to a conversion of the master plans in 1995 from English units to Metric units. </a:t>
            </a:r>
            <a:endParaRPr lang="en-US" sz="2000" dirty="0" smtClean="0"/>
          </a:p>
          <a:p>
            <a:endParaRPr lang="en-US" sz="2000" dirty="0" smtClean="0"/>
          </a:p>
          <a:p>
            <a:r>
              <a:rPr lang="en-US" sz="2000" b="1" dirty="0" smtClean="0"/>
              <a:t>Story </a:t>
            </a:r>
            <a:r>
              <a:rPr lang="en-US" sz="2000" b="1" dirty="0"/>
              <a:t>3: </a:t>
            </a:r>
            <a:r>
              <a:rPr lang="en-US" sz="2000" dirty="0"/>
              <a:t>On 23 July 1983, Air Canada Flight 143 ran completely out of fuel about halfway through its flight from Montreal to Edmonton. Fuel loading was miscalculated through misunderstanding of the recently adopted metric system. </a:t>
            </a:r>
          </a:p>
        </p:txBody>
      </p:sp>
    </p:spTree>
    <p:extLst>
      <p:ext uri="{BB962C8B-B14F-4D97-AF65-F5344CB8AC3E}">
        <p14:creationId xmlns:p14="http://schemas.microsoft.com/office/powerpoint/2010/main" val="3511194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Grp="1" noChangeAspect="1"/>
          </p:cNvGraphicFramePr>
          <p:nvPr>
            <p:ph idx="1"/>
          </p:nvPr>
        </p:nvGraphicFramePr>
        <p:xfrm>
          <a:off x="1219200" y="457200"/>
          <a:ext cx="6096000" cy="2171700"/>
        </p:xfrm>
        <a:graphic>
          <a:graphicData uri="http://schemas.openxmlformats.org/presentationml/2006/ole">
            <mc:AlternateContent xmlns:mc="http://schemas.openxmlformats.org/markup-compatibility/2006">
              <mc:Choice xmlns:v="urn:schemas-microsoft-com:vml" Requires="v">
                <p:oleObj spid="_x0000_s2052" name="Equation" r:id="rId3" imgW="1104840" imgH="393480" progId="Equation.3">
                  <p:embed/>
                </p:oleObj>
              </mc:Choice>
              <mc:Fallback>
                <p:oleObj name="Equation" r:id="rId3" imgW="1104840" imgH="393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57200"/>
                        <a:ext cx="6096000" cy="217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1" name="Picture 2" descr="02_11_Figure.jpg"/>
          <p:cNvPicPr>
            <a:picLocks noChangeAspect="1"/>
          </p:cNvPicPr>
          <p:nvPr/>
        </p:nvPicPr>
        <p:blipFill>
          <a:blip r:embed="rId5" cstate="print"/>
          <a:srcRect/>
          <a:stretch>
            <a:fillRect/>
          </a:stretch>
        </p:blipFill>
        <p:spPr bwMode="auto">
          <a:xfrm>
            <a:off x="914400" y="2998788"/>
            <a:ext cx="7089775" cy="385921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Which cube has the greater density?</a:t>
            </a:r>
          </a:p>
        </p:txBody>
      </p:sp>
      <p:pic>
        <p:nvPicPr>
          <p:cNvPr id="22531" name="Content Placeholder 3" descr="02_Pg46_UnFigure_2A.jpg"/>
          <p:cNvPicPr>
            <a:picLocks noGrp="1" noChangeAspect="1"/>
          </p:cNvPicPr>
          <p:nvPr>
            <p:ph idx="1"/>
          </p:nvPr>
        </p:nvPicPr>
        <p:blipFill>
          <a:blip r:embed="rId2" cstate="print"/>
          <a:srcRect/>
          <a:stretch>
            <a:fillRect/>
          </a:stretch>
        </p:blipFill>
        <p:spPr>
          <a:xfrm>
            <a:off x="2568575" y="1600200"/>
            <a:ext cx="4006850" cy="452596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numbers</a:t>
            </a:r>
            <a:endParaRPr lang="en-US" dirty="0"/>
          </a:p>
        </p:txBody>
      </p:sp>
      <p:sp>
        <p:nvSpPr>
          <p:cNvPr id="3" name="Content Placeholder 2"/>
          <p:cNvSpPr>
            <a:spLocks noGrp="1"/>
          </p:cNvSpPr>
          <p:nvPr>
            <p:ph idx="1"/>
          </p:nvPr>
        </p:nvSpPr>
        <p:spPr/>
        <p:txBody>
          <a:bodyPr/>
          <a:lstStyle/>
          <a:p>
            <a:r>
              <a:rPr lang="en-US" dirty="0" smtClean="0"/>
              <a:t>In chemistry we will use scientific notation for writing large and small numbers.</a:t>
            </a:r>
          </a:p>
          <a:p>
            <a:r>
              <a:rPr lang="en-US" dirty="0" smtClean="0"/>
              <a:t>We will always write numbers to the correct number of significant figures.</a:t>
            </a:r>
          </a:p>
          <a:p>
            <a:pPr lvl="1"/>
            <a:r>
              <a:rPr lang="en-US" dirty="0" smtClean="0"/>
              <a:t>Rules for writing numbers correctly will be covered in the laboratory.  These must be followed.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Which cube has the greater density?</a:t>
            </a:r>
          </a:p>
        </p:txBody>
      </p:sp>
      <p:pic>
        <p:nvPicPr>
          <p:cNvPr id="23555" name="Content Placeholder 3" descr="02_Pg46_UnFigure_2B.jpg"/>
          <p:cNvPicPr>
            <a:picLocks noGrp="1" noChangeAspect="1"/>
          </p:cNvPicPr>
          <p:nvPr>
            <p:ph idx="1"/>
          </p:nvPr>
        </p:nvPicPr>
        <p:blipFill>
          <a:blip r:embed="rId2" cstate="print"/>
          <a:srcRect/>
          <a:stretch>
            <a:fillRect/>
          </a:stretch>
        </p:blipFill>
        <p:spPr>
          <a:xfrm>
            <a:off x="2611438" y="1600200"/>
            <a:ext cx="3921125" cy="4525963"/>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685800"/>
            <a:ext cx="8229600" cy="4114800"/>
          </a:xfrm>
        </p:spPr>
        <p:txBody>
          <a:bodyPr/>
          <a:lstStyle/>
          <a:p>
            <a:pPr eaLnBrk="1" hangingPunct="1"/>
            <a:r>
              <a:rPr lang="en-US" smtClean="0"/>
              <a:t>Ebony is a dark hard wood.  A rectangular piece of ebony has a mass of 522g and a volume of 435 cm</a:t>
            </a:r>
            <a:r>
              <a:rPr lang="en-US" baseline="30000" smtClean="0"/>
              <a:t>3</a:t>
            </a:r>
            <a:r>
              <a:rPr lang="en-US" smtClean="0"/>
              <a:t>.  Find the density of ebony.</a:t>
            </a:r>
          </a:p>
          <a:p>
            <a:pPr eaLnBrk="1" hangingPunct="1">
              <a:buFontTx/>
              <a:buNone/>
            </a:pPr>
            <a:endParaRPr lang="en-US" smtClean="0"/>
          </a:p>
          <a:p>
            <a:pPr eaLnBrk="1" hangingPunct="1"/>
            <a:r>
              <a:rPr lang="en-US" smtClean="0"/>
              <a:t>Gasoline has a density of 0.68 g/mL.  What is the mass of 90.5 mL of gasoline?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609600" y="914400"/>
            <a:ext cx="8229600" cy="3962400"/>
          </a:xfrm>
        </p:spPr>
        <p:txBody>
          <a:bodyPr/>
          <a:lstStyle/>
          <a:p>
            <a:pPr eaLnBrk="1" hangingPunct="1"/>
            <a:r>
              <a:rPr lang="en-US" sz="2800" smtClean="0"/>
              <a:t>A bottle containing 325 g of cleaning solution has fallen and broken on the floor.  If the solution in the bottle has a density of 0.850 g/mL, what volume of solution needs to be cleaned up?</a:t>
            </a:r>
          </a:p>
          <a:p>
            <a:pPr eaLnBrk="1" hangingPunct="1">
              <a:buFontTx/>
              <a:buNone/>
            </a:pPr>
            <a:endParaRPr lang="en-US" sz="2800" smtClean="0"/>
          </a:p>
          <a:p>
            <a:pPr eaLnBrk="1" hangingPunct="1"/>
            <a:r>
              <a:rPr lang="en-US" sz="2800" smtClean="0"/>
              <a:t>A fish tank holds 30.0 gal of water.  Using a density of 1.0 g/mL for water, determine the number of pounds of water in the fish tank.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t>Percentage</a:t>
            </a:r>
          </a:p>
        </p:txBody>
      </p:sp>
      <p:sp>
        <p:nvSpPr>
          <p:cNvPr id="3076"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A sample of sugar weighing 2.47 g contains 0.988g of carbon.  What is the mass % carbon in sugar?</a:t>
            </a:r>
          </a:p>
        </p:txBody>
      </p:sp>
      <p:graphicFrame>
        <p:nvGraphicFramePr>
          <p:cNvPr id="3074" name="Object 2"/>
          <p:cNvGraphicFramePr>
            <a:graphicFrameLocks noChangeAspect="1"/>
          </p:cNvGraphicFramePr>
          <p:nvPr/>
        </p:nvGraphicFramePr>
        <p:xfrm>
          <a:off x="914400" y="1981200"/>
          <a:ext cx="7620000" cy="1622425"/>
        </p:xfrm>
        <a:graphic>
          <a:graphicData uri="http://schemas.openxmlformats.org/presentationml/2006/ole">
            <mc:AlternateContent xmlns:mc="http://schemas.openxmlformats.org/markup-compatibility/2006">
              <mc:Choice xmlns:v="urn:schemas-microsoft-com:vml" Requires="v">
                <p:oleObj spid="_x0000_s3076" name="Equation" r:id="rId3" imgW="1841400" imgH="393480" progId="Equation.3">
                  <p:embed/>
                </p:oleObj>
              </mc:Choice>
              <mc:Fallback>
                <p:oleObj name="Equation" r:id="rId3" imgW="1841400" imgH="393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981200"/>
                        <a:ext cx="7620000" cy="162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Percentage (cont.)</a:t>
            </a:r>
          </a:p>
        </p:txBody>
      </p:sp>
      <p:sp>
        <p:nvSpPr>
          <p:cNvPr id="24579" name="Rectangle 3"/>
          <p:cNvSpPr>
            <a:spLocks noGrp="1" noChangeArrowheads="1"/>
          </p:cNvSpPr>
          <p:nvPr>
            <p:ph type="body" idx="1"/>
          </p:nvPr>
        </p:nvSpPr>
        <p:spPr/>
        <p:txBody>
          <a:bodyPr/>
          <a:lstStyle/>
          <a:p>
            <a:pPr eaLnBrk="1" hangingPunct="1"/>
            <a:r>
              <a:rPr lang="en-US" smtClean="0"/>
              <a:t>Dr. Willard’s Chem115 class began with 127 students.  Of the original enrollment, 11.2% received a final grade A.  How many students earned an A?</a:t>
            </a:r>
          </a:p>
          <a:p>
            <a:pPr eaLnBrk="1" hangingPunct="1"/>
            <a:r>
              <a:rPr lang="en-US" smtClean="0"/>
              <a:t>Water is composed of 11.2% H and 88.8% O.  What is the mass of water contains 15.0 g of O?</a:t>
            </a:r>
          </a:p>
          <a:p>
            <a:pPr eaLnBrk="1" hangingPunct="1"/>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p:txBody>
          <a:bodyPr/>
          <a:lstStyle/>
          <a:p>
            <a:pPr eaLnBrk="1" hangingPunct="1"/>
            <a:r>
              <a:rPr lang="en-US" smtClean="0"/>
              <a:t>Jodi, a sculptor, has prepared a mold for casting a bronze figure.  The figure has a volume of 325 mL.  If bronze has a density of 7.8 g/mL and Jodi likes to use 90.0% of the bronze melted (she sometimes spills), how many ounces of bronze does Jodi need to melt in the preparation of the bronze figure.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t>Squared units</a:t>
            </a:r>
          </a:p>
        </p:txBody>
      </p:sp>
      <p:sp>
        <p:nvSpPr>
          <p:cNvPr id="26627" name="Rectangle 3"/>
          <p:cNvSpPr>
            <a:spLocks noGrp="1" noChangeArrowheads="1"/>
          </p:cNvSpPr>
          <p:nvPr>
            <p:ph type="body" idx="1"/>
          </p:nvPr>
        </p:nvSpPr>
        <p:spPr/>
        <p:txBody>
          <a:bodyPr/>
          <a:lstStyle/>
          <a:p>
            <a:pPr eaLnBrk="1" hangingPunct="1"/>
            <a:r>
              <a:rPr lang="en-US" dirty="0" smtClean="0"/>
              <a:t>A poster has an area of 2 yd</a:t>
            </a:r>
            <a:r>
              <a:rPr lang="en-US" baseline="30000" dirty="0" smtClean="0"/>
              <a:t>2</a:t>
            </a:r>
            <a:r>
              <a:rPr lang="en-US" dirty="0" smtClean="0"/>
              <a:t>.  What is the area of the poster in ft</a:t>
            </a:r>
            <a:r>
              <a:rPr lang="en-US" baseline="30000" dirty="0" smtClean="0"/>
              <a:t>2</a:t>
            </a:r>
            <a:r>
              <a:rPr lang="en-US" dirty="0" smtClean="0"/>
              <a:t>?</a:t>
            </a:r>
          </a:p>
          <a:p>
            <a:pPr eaLnBrk="1" hangingPunct="1"/>
            <a:endParaRPr lang="en-US" dirty="0" smtClean="0"/>
          </a:p>
          <a:p>
            <a:pPr eaLnBrk="1" hangingPunct="1">
              <a:buNone/>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3_05_Figure.jpg"/>
          <p:cNvPicPr>
            <a:picLocks noChangeAspect="1"/>
          </p:cNvPicPr>
          <p:nvPr/>
        </p:nvPicPr>
        <p:blipFill>
          <a:blip r:embed="rId2" cstate="print"/>
          <a:stretch>
            <a:fillRect/>
          </a:stretch>
        </p:blipFill>
        <p:spPr>
          <a:xfrm>
            <a:off x="1307592" y="15240"/>
            <a:ext cx="6528816" cy="682752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Temperature Conversions</a:t>
            </a:r>
          </a:p>
        </p:txBody>
      </p:sp>
      <p:sp>
        <p:nvSpPr>
          <p:cNvPr id="23555" name="Rectangle 3"/>
          <p:cNvSpPr>
            <a:spLocks noGrp="1" noChangeArrowheads="1"/>
          </p:cNvSpPr>
          <p:nvPr>
            <p:ph type="body" idx="1"/>
          </p:nvPr>
        </p:nvSpPr>
        <p:spPr>
          <a:xfrm>
            <a:off x="457200" y="1600200"/>
            <a:ext cx="8229600" cy="4038600"/>
          </a:xfrm>
        </p:spPr>
        <p:txBody>
          <a:bodyPr/>
          <a:lstStyle/>
          <a:p>
            <a:pPr eaLnBrk="1" hangingPunct="1"/>
            <a:r>
              <a:rPr lang="fr-FR" dirty="0" smtClean="0"/>
              <a:t>T(</a:t>
            </a:r>
            <a:r>
              <a:rPr lang="fr-FR" baseline="30000" dirty="0" err="1" smtClean="0"/>
              <a:t>o</a:t>
            </a:r>
            <a:r>
              <a:rPr lang="fr-FR" dirty="0" err="1" smtClean="0"/>
              <a:t>F</a:t>
            </a:r>
            <a:r>
              <a:rPr lang="fr-FR" dirty="0" smtClean="0"/>
              <a:t>)   =  1.8 T(</a:t>
            </a:r>
            <a:r>
              <a:rPr lang="fr-FR" baseline="30000" dirty="0" err="1" smtClean="0"/>
              <a:t>o</a:t>
            </a:r>
            <a:r>
              <a:rPr lang="fr-FR" dirty="0" err="1" smtClean="0"/>
              <a:t>C</a:t>
            </a:r>
            <a:r>
              <a:rPr lang="fr-FR" dirty="0" smtClean="0"/>
              <a:t>)  +  32</a:t>
            </a:r>
          </a:p>
          <a:p>
            <a:pPr eaLnBrk="1" hangingPunct="1">
              <a:buFontTx/>
              <a:buNone/>
            </a:pPr>
            <a:endParaRPr lang="fr-FR" dirty="0" smtClean="0"/>
          </a:p>
          <a:p>
            <a:pPr eaLnBrk="1" hangingPunct="1"/>
            <a:r>
              <a:rPr lang="fr-FR" dirty="0" smtClean="0"/>
              <a:t>T(</a:t>
            </a:r>
            <a:r>
              <a:rPr lang="fr-FR" baseline="30000" dirty="0" err="1" smtClean="0"/>
              <a:t>o</a:t>
            </a:r>
            <a:r>
              <a:rPr lang="fr-FR" dirty="0" err="1" smtClean="0"/>
              <a:t>C</a:t>
            </a:r>
            <a:r>
              <a:rPr lang="fr-FR" dirty="0" smtClean="0"/>
              <a:t>)  =  [T(</a:t>
            </a:r>
            <a:r>
              <a:rPr lang="fr-FR" baseline="30000" dirty="0" err="1" smtClean="0"/>
              <a:t>o</a:t>
            </a:r>
            <a:r>
              <a:rPr lang="fr-FR" dirty="0" err="1" smtClean="0"/>
              <a:t>F</a:t>
            </a:r>
            <a:r>
              <a:rPr lang="fr-FR" dirty="0" smtClean="0"/>
              <a:t>)  –  32] / 1.8</a:t>
            </a:r>
          </a:p>
          <a:p>
            <a:pPr eaLnBrk="1" hangingPunct="1"/>
            <a:endParaRPr lang="fr-FR" dirty="0" smtClean="0"/>
          </a:p>
          <a:p>
            <a:pPr eaLnBrk="1" hangingPunct="1">
              <a:buFontTx/>
              <a:buNone/>
            </a:pPr>
            <a:endParaRPr lang="fr-FR" dirty="0" smtClean="0"/>
          </a:p>
          <a:p>
            <a:pPr eaLnBrk="1" hangingPunct="1"/>
            <a:r>
              <a:rPr lang="fr-FR" dirty="0" smtClean="0"/>
              <a:t>T(K)   =  T(</a:t>
            </a:r>
            <a:r>
              <a:rPr lang="fr-FR" baseline="30000" dirty="0" err="1" smtClean="0"/>
              <a:t>o</a:t>
            </a:r>
            <a:r>
              <a:rPr lang="fr-FR" dirty="0" err="1" smtClean="0"/>
              <a:t>C</a:t>
            </a:r>
            <a:r>
              <a:rPr lang="fr-FR" dirty="0" smtClean="0"/>
              <a:t>)  +  273.16</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1600200"/>
            <a:ext cx="8229600" cy="990600"/>
          </a:xfrm>
        </p:spPr>
        <p:txBody>
          <a:bodyPr/>
          <a:lstStyle/>
          <a:p>
            <a:pPr eaLnBrk="1" hangingPunct="1">
              <a:lnSpc>
                <a:spcPct val="90000"/>
              </a:lnSpc>
            </a:pPr>
            <a:r>
              <a:rPr lang="en-US" dirty="0" smtClean="0"/>
              <a:t>If I set my thermostat at 72</a:t>
            </a:r>
            <a:r>
              <a:rPr lang="en-US" baseline="30000" dirty="0" smtClean="0"/>
              <a:t>o</a:t>
            </a:r>
            <a:r>
              <a:rPr lang="en-US" dirty="0" smtClean="0"/>
              <a:t>F, what will the temperature be in Celsius?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Conversion Factors</a:t>
            </a:r>
          </a:p>
        </p:txBody>
      </p:sp>
      <p:sp>
        <p:nvSpPr>
          <p:cNvPr id="1028" name="Rectangle 3"/>
          <p:cNvSpPr>
            <a:spLocks noGrp="1" noChangeArrowheads="1"/>
          </p:cNvSpPr>
          <p:nvPr>
            <p:ph type="body" idx="1"/>
          </p:nvPr>
        </p:nvSpPr>
        <p:spPr/>
        <p:txBody>
          <a:bodyPr/>
          <a:lstStyle/>
          <a:p>
            <a:pPr eaLnBrk="1" hangingPunct="1"/>
            <a:r>
              <a:rPr lang="en-US" smtClean="0"/>
              <a:t>Anytime we have an equality, we can turn it into a conversion factor.</a:t>
            </a:r>
          </a:p>
          <a:p>
            <a:pPr lvl="1" eaLnBrk="1" hangingPunct="1"/>
            <a:r>
              <a:rPr lang="en-US" smtClean="0"/>
              <a:t>Examples:</a:t>
            </a:r>
          </a:p>
          <a:p>
            <a:pPr lvl="3" eaLnBrk="1" hangingPunct="1"/>
            <a:r>
              <a:rPr lang="en-US" smtClean="0"/>
              <a:t>3 ft = 1 yd	--&gt; </a:t>
            </a:r>
          </a:p>
          <a:p>
            <a:pPr lvl="3" eaLnBrk="1" hangingPunct="1"/>
            <a:endParaRPr lang="en-US" smtClean="0"/>
          </a:p>
          <a:p>
            <a:pPr lvl="3" eaLnBrk="1" hangingPunct="1"/>
            <a:endParaRPr lang="en-US" smtClean="0"/>
          </a:p>
          <a:p>
            <a:pPr lvl="3" eaLnBrk="1" hangingPunct="1"/>
            <a:endParaRPr lang="en-US" smtClean="0"/>
          </a:p>
        </p:txBody>
      </p:sp>
      <p:graphicFrame>
        <p:nvGraphicFramePr>
          <p:cNvPr id="1026" name="Object 2"/>
          <p:cNvGraphicFramePr>
            <a:graphicFrameLocks noChangeAspect="1"/>
          </p:cNvGraphicFramePr>
          <p:nvPr/>
        </p:nvGraphicFramePr>
        <p:xfrm>
          <a:off x="3810000" y="3048000"/>
          <a:ext cx="3429000" cy="1593850"/>
        </p:xfrm>
        <a:graphic>
          <a:graphicData uri="http://schemas.openxmlformats.org/presentationml/2006/ole">
            <mc:AlternateContent xmlns:mc="http://schemas.openxmlformats.org/markup-compatibility/2006">
              <mc:Choice xmlns:v="urn:schemas-microsoft-com:vml" Requires="v">
                <p:oleObj spid="_x0000_s1028" name="Equation" r:id="rId3" imgW="901440" imgH="419040" progId="Equation.3">
                  <p:embed/>
                </p:oleObj>
              </mc:Choice>
              <mc:Fallback>
                <p:oleObj name="Equation" r:id="rId3" imgW="90144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3048000"/>
                        <a:ext cx="3429000" cy="159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Text Box 5"/>
          <p:cNvSpPr txBox="1">
            <a:spLocks noChangeArrowheads="1"/>
          </p:cNvSpPr>
          <p:nvPr/>
        </p:nvSpPr>
        <p:spPr bwMode="auto">
          <a:xfrm>
            <a:off x="1066800" y="5181600"/>
            <a:ext cx="6553200" cy="519113"/>
          </a:xfrm>
          <a:prstGeom prst="rect">
            <a:avLst/>
          </a:prstGeom>
          <a:noFill/>
          <a:ln w="9525">
            <a:noFill/>
            <a:miter lim="800000"/>
            <a:headEnd/>
            <a:tailEnd/>
          </a:ln>
        </p:spPr>
        <p:txBody>
          <a:bodyPr>
            <a:spAutoFit/>
          </a:bodyPr>
          <a:lstStyle/>
          <a:p>
            <a:pPr>
              <a:spcBef>
                <a:spcPct val="50000"/>
              </a:spcBef>
            </a:pPr>
            <a:r>
              <a:rPr lang="en-US" sz="2800">
                <a:latin typeface="Calibri" pitchFamily="34" charset="0"/>
              </a:rPr>
              <a:t>Remember to keep the units!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1600200"/>
            <a:ext cx="8229600" cy="3505200"/>
          </a:xfrm>
        </p:spPr>
        <p:txBody>
          <a:bodyPr/>
          <a:lstStyle/>
          <a:p>
            <a:pPr eaLnBrk="1" hangingPunct="1"/>
            <a:r>
              <a:rPr lang="en-US" dirty="0" smtClean="0"/>
              <a:t>A young woman recovered from extreme hypothermia, during which her temperature had dropped to 20.6</a:t>
            </a:r>
            <a:r>
              <a:rPr lang="en-US" baseline="30000" dirty="0" smtClean="0"/>
              <a:t>o</a:t>
            </a:r>
            <a:r>
              <a:rPr lang="en-US" dirty="0" smtClean="0"/>
              <a:t>C.  </a:t>
            </a:r>
          </a:p>
          <a:p>
            <a:pPr eaLnBrk="1" hangingPunct="1"/>
            <a:r>
              <a:rPr lang="en-US" dirty="0" smtClean="0"/>
              <a:t>What was her temperature on </a:t>
            </a:r>
          </a:p>
          <a:p>
            <a:pPr lvl="1" eaLnBrk="1" hangingPunct="1"/>
            <a:r>
              <a:rPr lang="en-US" dirty="0" smtClean="0"/>
              <a:t>the Fahrenheit scale</a:t>
            </a:r>
          </a:p>
          <a:p>
            <a:pPr lvl="1" eaLnBrk="1" hangingPunct="1"/>
            <a:r>
              <a:rPr lang="en-US" dirty="0" smtClean="0"/>
              <a:t>the Kelvin scale</a:t>
            </a:r>
          </a:p>
          <a:p>
            <a:pPr eaLnBrk="1" hangingPunct="1"/>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1600200"/>
            <a:ext cx="8229600" cy="3200400"/>
          </a:xfrm>
        </p:spPr>
        <p:txBody>
          <a:bodyPr/>
          <a:lstStyle/>
          <a:p>
            <a:pPr eaLnBrk="1" hangingPunct="1"/>
            <a:r>
              <a:rPr lang="en-US" dirty="0" smtClean="0"/>
              <a:t>A 4-year-old child has a temperature of 38.7</a:t>
            </a:r>
            <a:r>
              <a:rPr lang="en-US" baseline="30000" dirty="0" smtClean="0"/>
              <a:t>o</a:t>
            </a:r>
            <a:r>
              <a:rPr lang="en-US" dirty="0" smtClean="0"/>
              <a:t>C.  Since high fevers cause convulsions in children, it is recommended that Phenobarbital be given if the temperature exceeds 101.0</a:t>
            </a:r>
            <a:r>
              <a:rPr lang="en-US" baseline="30000" dirty="0" smtClean="0"/>
              <a:t>o</a:t>
            </a:r>
            <a:r>
              <a:rPr lang="en-US" dirty="0" smtClean="0"/>
              <a:t>F.  Should Phenobarbital be given now?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Examples</a:t>
            </a:r>
          </a:p>
        </p:txBody>
      </p:sp>
      <p:sp>
        <p:nvSpPr>
          <p:cNvPr id="7171" name="Rectangle 3"/>
          <p:cNvSpPr>
            <a:spLocks noGrp="1" noChangeArrowheads="1"/>
          </p:cNvSpPr>
          <p:nvPr>
            <p:ph type="body" idx="1"/>
          </p:nvPr>
        </p:nvSpPr>
        <p:spPr>
          <a:xfrm>
            <a:off x="685800" y="1981200"/>
            <a:ext cx="7772400" cy="2971800"/>
          </a:xfrm>
        </p:spPr>
        <p:txBody>
          <a:bodyPr/>
          <a:lstStyle/>
          <a:p>
            <a:pPr eaLnBrk="1" hangingPunct="1"/>
            <a:r>
              <a:rPr lang="en-US" smtClean="0"/>
              <a:t>How many inches are in 6.27 yds?</a:t>
            </a:r>
          </a:p>
          <a:p>
            <a:pPr eaLnBrk="1" hangingPunct="1"/>
            <a:endParaRPr lang="en-US" smtClean="0"/>
          </a:p>
          <a:p>
            <a:pPr eaLnBrk="1" hangingPunct="1"/>
            <a:r>
              <a:rPr lang="en-US" smtClean="0"/>
              <a:t>You have just won 2410 nickels in Las Vegas.  How many $3 chips can you get to play with?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457200" y="0"/>
            <a:ext cx="8229600" cy="1143000"/>
          </a:xfrm>
        </p:spPr>
        <p:txBody>
          <a:bodyPr/>
          <a:lstStyle/>
          <a:p>
            <a:pPr eaLnBrk="1" hangingPunct="1"/>
            <a:r>
              <a:rPr lang="en-US" smtClean="0"/>
              <a:t>Units of Measure</a:t>
            </a:r>
          </a:p>
        </p:txBody>
      </p:sp>
      <p:sp>
        <p:nvSpPr>
          <p:cNvPr id="8195" name="Rectangle 6"/>
          <p:cNvSpPr>
            <a:spLocks noChangeArrowheads="1"/>
          </p:cNvSpPr>
          <p:nvPr/>
        </p:nvSpPr>
        <p:spPr bwMode="auto">
          <a:xfrm>
            <a:off x="0" y="2316163"/>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8196" name="Rectangle 136"/>
          <p:cNvSpPr>
            <a:spLocks noChangeArrowheads="1"/>
          </p:cNvSpPr>
          <p:nvPr/>
        </p:nvSpPr>
        <p:spPr bwMode="auto">
          <a:xfrm>
            <a:off x="0" y="4541838"/>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8197" name="Picture 5" descr="02_01_Table.jpg"/>
          <p:cNvPicPr>
            <a:picLocks noChangeAspect="1"/>
          </p:cNvPicPr>
          <p:nvPr/>
        </p:nvPicPr>
        <p:blipFill>
          <a:blip r:embed="rId2" cstate="print"/>
          <a:srcRect/>
          <a:stretch>
            <a:fillRect/>
          </a:stretch>
        </p:blipFill>
        <p:spPr bwMode="auto">
          <a:xfrm>
            <a:off x="396875" y="3886200"/>
            <a:ext cx="8747125" cy="2719388"/>
          </a:xfrm>
          <a:prstGeom prst="rect">
            <a:avLst/>
          </a:prstGeom>
          <a:noFill/>
          <a:ln w="9525">
            <a:noFill/>
            <a:miter lim="800000"/>
            <a:headEnd/>
            <a:tailEnd/>
          </a:ln>
        </p:spPr>
      </p:pic>
      <p:pic>
        <p:nvPicPr>
          <p:cNvPr id="8198" name="Picture 6" descr="02_Pg18_UnFigure_3.jpg"/>
          <p:cNvPicPr>
            <a:picLocks noChangeAspect="1"/>
          </p:cNvPicPr>
          <p:nvPr/>
        </p:nvPicPr>
        <p:blipFill>
          <a:blip r:embed="rId3" cstate="print"/>
          <a:srcRect/>
          <a:stretch>
            <a:fillRect/>
          </a:stretch>
        </p:blipFill>
        <p:spPr bwMode="auto">
          <a:xfrm>
            <a:off x="990600" y="1066800"/>
            <a:ext cx="7113588" cy="2730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241935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9219" name="Rectangle 87"/>
          <p:cNvSpPr>
            <a:spLocks noChangeArrowheads="1"/>
          </p:cNvSpPr>
          <p:nvPr/>
        </p:nvSpPr>
        <p:spPr bwMode="auto">
          <a:xfrm>
            <a:off x="0" y="443865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9220" name="Rectangle 88"/>
          <p:cNvSpPr>
            <a:spLocks noChangeArrowheads="1"/>
          </p:cNvSpPr>
          <p:nvPr/>
        </p:nvSpPr>
        <p:spPr bwMode="auto">
          <a:xfrm>
            <a:off x="0" y="2297113"/>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graphicFrame>
        <p:nvGraphicFramePr>
          <p:cNvPr id="22701" name="Group 173"/>
          <p:cNvGraphicFramePr>
            <a:graphicFrameLocks noGrp="1"/>
          </p:cNvGraphicFramePr>
          <p:nvPr>
            <p:ph idx="1"/>
          </p:nvPr>
        </p:nvGraphicFramePr>
        <p:xfrm>
          <a:off x="457200" y="1600200"/>
          <a:ext cx="8229600" cy="4525963"/>
        </p:xfrm>
        <a:graphic>
          <a:graphicData uri="http://schemas.openxmlformats.org/drawingml/2006/table">
            <a:tbl>
              <a:tblPr/>
              <a:tblGrid>
                <a:gridCol w="1804988"/>
                <a:gridCol w="963612"/>
                <a:gridCol w="5461000"/>
              </a:tblGrid>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kilo</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k</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10</a:t>
                      </a:r>
                      <a:r>
                        <a:rPr kumimoji="0" lang="en-US" sz="2800" b="0" i="0" u="none" strike="noStrike" cap="none" normalizeH="0" baseline="30000" smtClean="0">
                          <a:ln>
                            <a:noFill/>
                          </a:ln>
                          <a:solidFill>
                            <a:schemeClr val="tx1"/>
                          </a:solidFill>
                          <a:effectLst/>
                          <a:latin typeface="Arial" charset="0"/>
                          <a:cs typeface="Times New Roman" pitchFamily="18" charset="0"/>
                        </a:rPr>
                        <a:t>3</a:t>
                      </a:r>
                      <a:r>
                        <a:rPr kumimoji="0" lang="en-US" sz="2800" b="0" i="0" u="none" strike="noStrike" cap="none" normalizeH="0" baseline="0" smtClean="0">
                          <a:ln>
                            <a:noFill/>
                          </a:ln>
                          <a:solidFill>
                            <a:schemeClr val="tx1"/>
                          </a:solidFill>
                          <a:effectLst/>
                          <a:latin typeface="Arial" charset="0"/>
                          <a:cs typeface="Times New Roman" pitchFamily="18" charset="0"/>
                        </a:rPr>
                        <a:t> or 1000 base units</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deci</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d</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10</a:t>
                      </a:r>
                      <a:r>
                        <a:rPr kumimoji="0" lang="en-US" sz="2800" b="0" i="0" u="none" strike="noStrike" cap="none" normalizeH="0" baseline="30000" smtClean="0">
                          <a:ln>
                            <a:noFill/>
                          </a:ln>
                          <a:solidFill>
                            <a:schemeClr val="tx1"/>
                          </a:solidFill>
                          <a:effectLst/>
                          <a:latin typeface="Arial" charset="0"/>
                          <a:cs typeface="Times New Roman" pitchFamily="18" charset="0"/>
                        </a:rPr>
                        <a:t>-1</a:t>
                      </a:r>
                      <a:r>
                        <a:rPr kumimoji="0" lang="en-US" sz="2800" b="0" i="0" u="none" strike="noStrike" cap="none" normalizeH="0" baseline="0" smtClean="0">
                          <a:ln>
                            <a:noFill/>
                          </a:ln>
                          <a:solidFill>
                            <a:schemeClr val="tx1"/>
                          </a:solidFill>
                          <a:effectLst/>
                          <a:latin typeface="Arial" charset="0"/>
                          <a:cs typeface="Times New Roman" pitchFamily="18" charset="0"/>
                        </a:rPr>
                        <a:t> or 0.1 base units</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centi</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c</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10</a:t>
                      </a:r>
                      <a:r>
                        <a:rPr kumimoji="0" lang="en-US" sz="2800" b="0" i="0" u="none" strike="noStrike" cap="none" normalizeH="0" baseline="30000" smtClean="0">
                          <a:ln>
                            <a:noFill/>
                          </a:ln>
                          <a:solidFill>
                            <a:schemeClr val="tx1"/>
                          </a:solidFill>
                          <a:effectLst/>
                          <a:latin typeface="Arial" charset="0"/>
                          <a:cs typeface="Times New Roman" pitchFamily="18" charset="0"/>
                        </a:rPr>
                        <a:t>-2 </a:t>
                      </a:r>
                      <a:r>
                        <a:rPr kumimoji="0" lang="en-US" sz="2800" b="0" i="0" u="none" strike="noStrike" cap="none" normalizeH="0" baseline="0" smtClean="0">
                          <a:ln>
                            <a:noFill/>
                          </a:ln>
                          <a:solidFill>
                            <a:schemeClr val="tx1"/>
                          </a:solidFill>
                          <a:effectLst/>
                          <a:latin typeface="Arial" charset="0"/>
                          <a:cs typeface="Times New Roman" pitchFamily="18" charset="0"/>
                        </a:rPr>
                        <a:t> or 0.01 base units</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milli</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m</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10</a:t>
                      </a:r>
                      <a:r>
                        <a:rPr kumimoji="0" lang="en-US" sz="2800" b="0" i="0" u="none" strike="noStrike" cap="none" normalizeH="0" baseline="30000" smtClean="0">
                          <a:ln>
                            <a:noFill/>
                          </a:ln>
                          <a:solidFill>
                            <a:schemeClr val="tx1"/>
                          </a:solidFill>
                          <a:effectLst/>
                          <a:latin typeface="Arial" charset="0"/>
                          <a:cs typeface="Times New Roman" pitchFamily="18" charset="0"/>
                        </a:rPr>
                        <a:t>-3</a:t>
                      </a:r>
                      <a:r>
                        <a:rPr kumimoji="0" lang="en-US" sz="2800" b="0" i="0" u="none" strike="noStrike" cap="none" normalizeH="0" baseline="0" smtClean="0">
                          <a:ln>
                            <a:noFill/>
                          </a:ln>
                          <a:solidFill>
                            <a:schemeClr val="tx1"/>
                          </a:solidFill>
                          <a:effectLst/>
                          <a:latin typeface="Arial" charset="0"/>
                          <a:cs typeface="Times New Roman" pitchFamily="18" charset="0"/>
                        </a:rPr>
                        <a:t> or 0.001 base units</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micro</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10</a:t>
                      </a:r>
                      <a:r>
                        <a:rPr kumimoji="0" lang="en-US" sz="2800" b="0" i="0" u="none" strike="noStrike" cap="none" normalizeH="0" baseline="30000" smtClean="0">
                          <a:ln>
                            <a:noFill/>
                          </a:ln>
                          <a:solidFill>
                            <a:schemeClr val="tx1"/>
                          </a:solidFill>
                          <a:effectLst/>
                          <a:latin typeface="Arial" charset="0"/>
                          <a:cs typeface="Times New Roman" pitchFamily="18" charset="0"/>
                        </a:rPr>
                        <a:t>-6</a:t>
                      </a:r>
                      <a:r>
                        <a:rPr kumimoji="0" lang="en-US" sz="2800" b="0" i="0" u="none" strike="noStrike" cap="none" normalizeH="0" baseline="0" smtClean="0">
                          <a:ln>
                            <a:noFill/>
                          </a:ln>
                          <a:solidFill>
                            <a:schemeClr val="tx1"/>
                          </a:solidFill>
                          <a:effectLst/>
                          <a:latin typeface="Arial" charset="0"/>
                          <a:cs typeface="Times New Roman" pitchFamily="18" charset="0"/>
                        </a:rPr>
                        <a:t> or 0.000 001 base units</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1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nano</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n</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10</a:t>
                      </a:r>
                      <a:r>
                        <a:rPr kumimoji="0" lang="en-US" sz="2800" b="0" i="0" u="none" strike="noStrike" cap="none" normalizeH="0" baseline="30000" smtClean="0">
                          <a:ln>
                            <a:noFill/>
                          </a:ln>
                          <a:solidFill>
                            <a:schemeClr val="tx1"/>
                          </a:solidFill>
                          <a:effectLst/>
                          <a:latin typeface="Arial" charset="0"/>
                          <a:cs typeface="Times New Roman" pitchFamily="18" charset="0"/>
                        </a:rPr>
                        <a:t>-9</a:t>
                      </a:r>
                      <a:r>
                        <a:rPr kumimoji="0" lang="en-US" sz="2800" b="0" i="0" u="none" strike="noStrike" cap="none" normalizeH="0" baseline="0" smtClean="0">
                          <a:ln>
                            <a:noFill/>
                          </a:ln>
                          <a:solidFill>
                            <a:schemeClr val="tx1"/>
                          </a:solidFill>
                          <a:effectLst/>
                          <a:latin typeface="Arial" charset="0"/>
                          <a:cs typeface="Times New Roman" pitchFamily="18" charset="0"/>
                        </a:rPr>
                        <a:t> or 0.000 000 001 base units</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47" name="Rectangle 172"/>
          <p:cNvSpPr>
            <a:spLocks noChangeArrowheads="1"/>
          </p:cNvSpPr>
          <p:nvPr/>
        </p:nvSpPr>
        <p:spPr bwMode="auto">
          <a:xfrm>
            <a:off x="0" y="455930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9248" name="Rectangle 174"/>
          <p:cNvSpPr>
            <a:spLocks noGrp="1" noChangeArrowheads="1"/>
          </p:cNvSpPr>
          <p:nvPr>
            <p:ph type="title"/>
          </p:nvPr>
        </p:nvSpPr>
        <p:spPr/>
        <p:txBody>
          <a:bodyPr/>
          <a:lstStyle/>
          <a:p>
            <a:pPr eaLnBrk="1" hangingPunct="1"/>
            <a:r>
              <a:rPr lang="en-US" smtClean="0"/>
              <a:t>Metric prefixes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241935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9219" name="Rectangle 87"/>
          <p:cNvSpPr>
            <a:spLocks noChangeArrowheads="1"/>
          </p:cNvSpPr>
          <p:nvPr/>
        </p:nvSpPr>
        <p:spPr bwMode="auto">
          <a:xfrm>
            <a:off x="0" y="443865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9220" name="Rectangle 88"/>
          <p:cNvSpPr>
            <a:spLocks noChangeArrowheads="1"/>
          </p:cNvSpPr>
          <p:nvPr/>
        </p:nvSpPr>
        <p:spPr bwMode="auto">
          <a:xfrm>
            <a:off x="0" y="2297113"/>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graphicFrame>
        <p:nvGraphicFramePr>
          <p:cNvPr id="22701" name="Group 173"/>
          <p:cNvGraphicFramePr>
            <a:graphicFrameLocks noGrp="1"/>
          </p:cNvGraphicFramePr>
          <p:nvPr>
            <p:ph idx="1"/>
          </p:nvPr>
        </p:nvGraphicFramePr>
        <p:xfrm>
          <a:off x="457200" y="1600200"/>
          <a:ext cx="8229600" cy="4525963"/>
        </p:xfrm>
        <a:graphic>
          <a:graphicData uri="http://schemas.openxmlformats.org/drawingml/2006/table">
            <a:tbl>
              <a:tblPr/>
              <a:tblGrid>
                <a:gridCol w="1804988"/>
                <a:gridCol w="963612"/>
                <a:gridCol w="5461000"/>
              </a:tblGrid>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Times New Roman" pitchFamily="18" charset="0"/>
                        </a:rPr>
                        <a:t>kilo</a:t>
                      </a:r>
                      <a:endParaRPr kumimoji="0" lang="en-US" sz="2800" b="0" i="0" u="none" strike="noStrike" cap="none" normalizeH="0" baseline="0" dirty="0" smtClean="0">
                        <a:ln>
                          <a:noFill/>
                        </a:ln>
                        <a:solidFill>
                          <a:schemeClr val="tx1"/>
                        </a:solidFill>
                        <a:effectLst/>
                        <a:latin typeface="Arial" charset="0"/>
                      </a:endParaRPr>
                    </a:p>
                  </a:txBody>
                  <a:tcPr horzOverflow="overflow">
                    <a:lnL cap="flat">
                      <a:noFill/>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k</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Times New Roman" pitchFamily="18" charset="0"/>
                        </a:rPr>
                        <a:t>1 </a:t>
                      </a:r>
                      <a:r>
                        <a:rPr kumimoji="0" lang="en-US" sz="2800" b="0" i="0" u="none" strike="noStrike" cap="none" normalizeH="0" baseline="0" dirty="0" err="1" smtClean="0">
                          <a:ln>
                            <a:noFill/>
                          </a:ln>
                          <a:solidFill>
                            <a:schemeClr val="tx1"/>
                          </a:solidFill>
                          <a:effectLst/>
                          <a:latin typeface="Arial" charset="0"/>
                          <a:cs typeface="Times New Roman" pitchFamily="18" charset="0"/>
                        </a:rPr>
                        <a:t>k</a:t>
                      </a:r>
                      <a:r>
                        <a:rPr kumimoji="0" lang="en-US" sz="2800" b="0" i="0" u="none" strike="noStrike" cap="none" normalizeH="0" baseline="0" dirty="0" err="1" smtClean="0">
                          <a:ln>
                            <a:noFill/>
                          </a:ln>
                          <a:solidFill>
                            <a:schemeClr val="tx1"/>
                          </a:solidFill>
                          <a:effectLst/>
                          <a:latin typeface="Blackadder ITC" pitchFamily="82" charset="0"/>
                          <a:cs typeface="Times New Roman" pitchFamily="18" charset="0"/>
                        </a:rPr>
                        <a:t>unit</a:t>
                      </a:r>
                      <a:r>
                        <a:rPr kumimoji="0" lang="en-US" sz="2800" b="0" i="0" u="none" strike="noStrike" cap="none" normalizeH="0" baseline="0" dirty="0" smtClean="0">
                          <a:ln>
                            <a:noFill/>
                          </a:ln>
                          <a:solidFill>
                            <a:schemeClr val="tx1"/>
                          </a:solidFill>
                          <a:effectLst/>
                          <a:latin typeface="Blackadder ITC" pitchFamily="82" charset="0"/>
                          <a:cs typeface="Times New Roman" pitchFamily="18" charset="0"/>
                        </a:rPr>
                        <a:t> = </a:t>
                      </a:r>
                      <a:r>
                        <a:rPr kumimoji="0" lang="en-US" sz="2800" b="0" i="0" u="none" strike="noStrike" cap="none" normalizeH="0" baseline="0" dirty="0" smtClean="0">
                          <a:ln>
                            <a:noFill/>
                          </a:ln>
                          <a:solidFill>
                            <a:schemeClr val="tx1"/>
                          </a:solidFill>
                          <a:effectLst/>
                          <a:latin typeface="Arial" charset="0"/>
                          <a:cs typeface="Times New Roman" pitchFamily="18" charset="0"/>
                        </a:rPr>
                        <a:t>1000</a:t>
                      </a:r>
                      <a:r>
                        <a:rPr kumimoji="0" lang="en-US" sz="2800" b="0" i="0" u="none" strike="noStrike" cap="none" normalizeH="0" baseline="0" dirty="0" smtClean="0">
                          <a:ln>
                            <a:noFill/>
                          </a:ln>
                          <a:solidFill>
                            <a:schemeClr val="tx1"/>
                          </a:solidFill>
                          <a:effectLst/>
                          <a:latin typeface="Blackadder ITC" pitchFamily="82" charset="0"/>
                          <a:cs typeface="Times New Roman" pitchFamily="18" charset="0"/>
                        </a:rPr>
                        <a:t>unit</a:t>
                      </a:r>
                      <a:endParaRPr kumimoji="0" lang="en-US" sz="2800" b="0" i="0" u="none" strike="noStrike" cap="none" normalizeH="0" baseline="0" dirty="0" smtClean="0">
                        <a:ln>
                          <a:noFill/>
                        </a:ln>
                        <a:solidFill>
                          <a:schemeClr val="tx1"/>
                        </a:solidFill>
                        <a:effectLst/>
                        <a:latin typeface="Blackadder ITC" pitchFamily="82" charset="0"/>
                      </a:endParaRPr>
                    </a:p>
                  </a:txBody>
                  <a:tcPr horzOverflow="overflow">
                    <a:lnL>
                      <a:noFill/>
                    </a:lnL>
                    <a:lnR cap="flat">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deci</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d</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Times New Roman" pitchFamily="18" charset="0"/>
                        </a:rPr>
                        <a:t>10 </a:t>
                      </a:r>
                      <a:r>
                        <a:rPr kumimoji="0" lang="en-US" sz="2800" b="0" i="0" u="none" strike="noStrike" cap="none" normalizeH="0" baseline="0" dirty="0" err="1" smtClean="0">
                          <a:ln>
                            <a:noFill/>
                          </a:ln>
                          <a:solidFill>
                            <a:schemeClr val="tx1"/>
                          </a:solidFill>
                          <a:effectLst/>
                          <a:latin typeface="Arial" charset="0"/>
                          <a:cs typeface="Times New Roman" pitchFamily="18" charset="0"/>
                        </a:rPr>
                        <a:t>d</a:t>
                      </a:r>
                      <a:r>
                        <a:rPr kumimoji="0" lang="en-US" sz="2800" b="0" i="0" u="none" strike="noStrike" cap="none" normalizeH="0" baseline="0" dirty="0" err="1" smtClean="0">
                          <a:ln>
                            <a:noFill/>
                          </a:ln>
                          <a:solidFill>
                            <a:schemeClr val="tx1"/>
                          </a:solidFill>
                          <a:effectLst/>
                          <a:latin typeface="Blackadder ITC" pitchFamily="82" charset="0"/>
                          <a:cs typeface="Times New Roman" pitchFamily="18" charset="0"/>
                        </a:rPr>
                        <a:t>unit</a:t>
                      </a:r>
                      <a:r>
                        <a:rPr kumimoji="0" lang="en-US" sz="2800" b="0" i="0" u="none" strike="noStrike" cap="none" normalizeH="0" baseline="0" dirty="0" smtClean="0">
                          <a:ln>
                            <a:noFill/>
                          </a:ln>
                          <a:solidFill>
                            <a:schemeClr val="tx1"/>
                          </a:solidFill>
                          <a:effectLst/>
                          <a:latin typeface="Arial" charset="0"/>
                          <a:cs typeface="Times New Roman" pitchFamily="18" charset="0"/>
                        </a:rPr>
                        <a:t> = 1</a:t>
                      </a:r>
                      <a:r>
                        <a:rPr kumimoji="0" lang="en-US" sz="2800" b="0" i="0" u="none" strike="noStrike" cap="none" normalizeH="0" baseline="0" dirty="0" smtClean="0">
                          <a:ln>
                            <a:noFill/>
                          </a:ln>
                          <a:solidFill>
                            <a:schemeClr val="tx1"/>
                          </a:solidFill>
                          <a:effectLst/>
                          <a:latin typeface="Blackadder ITC" pitchFamily="82" charset="0"/>
                          <a:cs typeface="Times New Roman" pitchFamily="18" charset="0"/>
                        </a:rPr>
                        <a:t>unit</a:t>
                      </a:r>
                      <a:r>
                        <a:rPr kumimoji="0" lang="en-US" sz="2800" b="0" i="0" u="none" strike="noStrike" cap="none" normalizeH="0" baseline="0" dirty="0" smtClean="0">
                          <a:ln>
                            <a:noFill/>
                          </a:ln>
                          <a:solidFill>
                            <a:schemeClr val="tx1"/>
                          </a:solidFill>
                          <a:effectLst/>
                          <a:latin typeface="Arial" charset="0"/>
                          <a:cs typeface="Times New Roman" pitchFamily="18" charset="0"/>
                        </a:rPr>
                        <a:t> </a:t>
                      </a: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centi</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c</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Times New Roman" pitchFamily="18" charset="0"/>
                        </a:rPr>
                        <a:t>100 </a:t>
                      </a:r>
                      <a:r>
                        <a:rPr kumimoji="0" lang="en-US" sz="2800" b="0" i="0" u="none" strike="noStrike" cap="none" normalizeH="0" baseline="0" dirty="0" err="1" smtClean="0">
                          <a:ln>
                            <a:noFill/>
                          </a:ln>
                          <a:solidFill>
                            <a:schemeClr val="tx1"/>
                          </a:solidFill>
                          <a:effectLst/>
                          <a:latin typeface="Arial" charset="0"/>
                          <a:cs typeface="Times New Roman" pitchFamily="18" charset="0"/>
                        </a:rPr>
                        <a:t>c</a:t>
                      </a:r>
                      <a:r>
                        <a:rPr kumimoji="0" lang="en-US" sz="2800" b="0" i="0" u="none" strike="noStrike" cap="none" normalizeH="0" baseline="0" dirty="0" err="1" smtClean="0">
                          <a:ln>
                            <a:noFill/>
                          </a:ln>
                          <a:solidFill>
                            <a:schemeClr val="tx1"/>
                          </a:solidFill>
                          <a:effectLst/>
                          <a:latin typeface="Blackadder ITC" pitchFamily="82" charset="0"/>
                          <a:cs typeface="Times New Roman" pitchFamily="18" charset="0"/>
                        </a:rPr>
                        <a:t>unit</a:t>
                      </a:r>
                      <a:r>
                        <a:rPr kumimoji="0" lang="en-US" sz="2800" b="0" i="0" u="none" strike="noStrike" cap="none" normalizeH="0" baseline="0" dirty="0" smtClean="0">
                          <a:ln>
                            <a:noFill/>
                          </a:ln>
                          <a:solidFill>
                            <a:schemeClr val="tx1"/>
                          </a:solidFill>
                          <a:effectLst/>
                          <a:latin typeface="Arial" charset="0"/>
                          <a:cs typeface="Times New Roman" pitchFamily="18" charset="0"/>
                        </a:rPr>
                        <a:t> = 1</a:t>
                      </a:r>
                      <a:r>
                        <a:rPr kumimoji="0" lang="en-US" sz="2800" b="0" i="0" u="none" strike="noStrike" cap="none" normalizeH="0" baseline="0" dirty="0" smtClean="0">
                          <a:ln>
                            <a:noFill/>
                          </a:ln>
                          <a:solidFill>
                            <a:schemeClr val="tx1"/>
                          </a:solidFill>
                          <a:effectLst/>
                          <a:latin typeface="Blackadder ITC" pitchFamily="82" charset="0"/>
                          <a:cs typeface="Times New Roman" pitchFamily="18" charset="0"/>
                        </a:rPr>
                        <a:t>unit</a:t>
                      </a: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milli</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m</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Times New Roman" pitchFamily="18" charset="0"/>
                        </a:rPr>
                        <a:t>1000 </a:t>
                      </a:r>
                      <a:r>
                        <a:rPr kumimoji="0" lang="en-US" sz="2800" b="0" i="0" u="none" strike="noStrike" cap="none" normalizeH="0" baseline="0" dirty="0" err="1" smtClean="0">
                          <a:ln>
                            <a:noFill/>
                          </a:ln>
                          <a:solidFill>
                            <a:schemeClr val="tx1"/>
                          </a:solidFill>
                          <a:effectLst/>
                          <a:latin typeface="Arial" charset="0"/>
                          <a:cs typeface="Times New Roman" pitchFamily="18" charset="0"/>
                        </a:rPr>
                        <a:t>m</a:t>
                      </a:r>
                      <a:r>
                        <a:rPr kumimoji="0" lang="en-US" sz="2800" b="0" i="0" u="none" strike="noStrike" cap="none" normalizeH="0" baseline="0" dirty="0" err="1" smtClean="0">
                          <a:ln>
                            <a:noFill/>
                          </a:ln>
                          <a:solidFill>
                            <a:schemeClr val="tx1"/>
                          </a:solidFill>
                          <a:effectLst/>
                          <a:latin typeface="Blackadder ITC" pitchFamily="82" charset="0"/>
                          <a:cs typeface="Times New Roman" pitchFamily="18" charset="0"/>
                        </a:rPr>
                        <a:t>unit</a:t>
                      </a:r>
                      <a:r>
                        <a:rPr kumimoji="0" lang="en-US" sz="2800" b="0" i="0" u="none" strike="noStrike" cap="none" normalizeH="0" baseline="0" dirty="0" smtClean="0">
                          <a:ln>
                            <a:noFill/>
                          </a:ln>
                          <a:solidFill>
                            <a:schemeClr val="tx1"/>
                          </a:solidFill>
                          <a:effectLst/>
                          <a:latin typeface="Arial" charset="0"/>
                          <a:cs typeface="Times New Roman" pitchFamily="18" charset="0"/>
                        </a:rPr>
                        <a:t> = 1</a:t>
                      </a:r>
                      <a:r>
                        <a:rPr kumimoji="0" lang="en-US" sz="2800" b="0" i="0" u="none" strike="noStrike" cap="none" normalizeH="0" baseline="0" dirty="0" smtClean="0">
                          <a:ln>
                            <a:noFill/>
                          </a:ln>
                          <a:solidFill>
                            <a:schemeClr val="tx1"/>
                          </a:solidFill>
                          <a:effectLst/>
                          <a:latin typeface="Blackadder ITC" pitchFamily="82" charset="0"/>
                          <a:cs typeface="Times New Roman" pitchFamily="18" charset="0"/>
                        </a:rPr>
                        <a:t>unit</a:t>
                      </a: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micro</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rPr>
                        <a:t></a:t>
                      </a: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Arial" charset="0"/>
                          <a:cs typeface="Times New Roman" pitchFamily="18" charset="0"/>
                        </a:rPr>
                        <a:t>1,000,000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rPr>
                        <a:t></a:t>
                      </a:r>
                      <a:r>
                        <a:rPr kumimoji="0" lang="en-US" sz="2800" b="0" i="0" u="none" strike="noStrike" cap="none" normalizeH="0" baseline="0" dirty="0" smtClean="0">
                          <a:ln>
                            <a:noFill/>
                          </a:ln>
                          <a:solidFill>
                            <a:schemeClr val="tx1"/>
                          </a:solidFill>
                          <a:effectLst/>
                          <a:latin typeface="Blackadder ITC" pitchFamily="82" charset="0"/>
                          <a:cs typeface="Times New Roman" pitchFamily="18" charset="0"/>
                        </a:rPr>
                        <a:t>unit</a:t>
                      </a:r>
                      <a:r>
                        <a:rPr kumimoji="0" lang="en-US" sz="2800" b="0" i="0" u="none" strike="noStrike" cap="none" normalizeH="0" baseline="0" dirty="0" smtClean="0">
                          <a:ln>
                            <a:noFill/>
                          </a:ln>
                          <a:solidFill>
                            <a:schemeClr val="tx1"/>
                          </a:solidFill>
                          <a:effectLst/>
                          <a:latin typeface="Arial" charset="0"/>
                          <a:cs typeface="Times New Roman" pitchFamily="18" charset="0"/>
                        </a:rPr>
                        <a:t> = 1</a:t>
                      </a:r>
                      <a:r>
                        <a:rPr kumimoji="0" lang="en-US" sz="2800" b="0" i="0" u="none" strike="noStrike" cap="none" normalizeH="0" baseline="0" dirty="0" smtClean="0">
                          <a:ln>
                            <a:noFill/>
                          </a:ln>
                          <a:solidFill>
                            <a:schemeClr val="tx1"/>
                          </a:solidFill>
                          <a:effectLst/>
                          <a:latin typeface="Blackadder ITC" pitchFamily="82" charset="0"/>
                          <a:cs typeface="Times New Roman" pitchFamily="18" charset="0"/>
                        </a:rPr>
                        <a:t>unit</a:t>
                      </a: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1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nano</a:t>
                      </a: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n</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Times New Roman" pitchFamily="18" charset="0"/>
                        </a:rPr>
                        <a:t>1,000,000,000 </a:t>
                      </a:r>
                      <a:r>
                        <a:rPr kumimoji="0" lang="en-US" sz="2800" b="0" i="0" u="none" strike="noStrike" cap="none" normalizeH="0" baseline="0" dirty="0" err="1" smtClean="0">
                          <a:ln>
                            <a:noFill/>
                          </a:ln>
                          <a:solidFill>
                            <a:schemeClr val="tx1"/>
                          </a:solidFill>
                          <a:effectLst/>
                          <a:latin typeface="Arial" charset="0"/>
                          <a:cs typeface="Times New Roman" pitchFamily="18" charset="0"/>
                        </a:rPr>
                        <a:t>n</a:t>
                      </a:r>
                      <a:r>
                        <a:rPr kumimoji="0" lang="en-US" sz="2800" b="0" i="0" u="none" strike="noStrike" cap="none" normalizeH="0" baseline="0" dirty="0" err="1" smtClean="0">
                          <a:ln>
                            <a:noFill/>
                          </a:ln>
                          <a:solidFill>
                            <a:schemeClr val="tx1"/>
                          </a:solidFill>
                          <a:effectLst/>
                          <a:latin typeface="Blackadder ITC" pitchFamily="82" charset="0"/>
                          <a:cs typeface="Times New Roman" pitchFamily="18" charset="0"/>
                        </a:rPr>
                        <a:t>unit</a:t>
                      </a:r>
                      <a:r>
                        <a:rPr kumimoji="0" lang="en-US" sz="2800" b="0" i="0" u="none" strike="noStrike" cap="none" normalizeH="0" baseline="0" dirty="0" smtClean="0">
                          <a:ln>
                            <a:noFill/>
                          </a:ln>
                          <a:solidFill>
                            <a:schemeClr val="tx1"/>
                          </a:solidFill>
                          <a:effectLst/>
                          <a:latin typeface="Arial" charset="0"/>
                          <a:cs typeface="Times New Roman" pitchFamily="18" charset="0"/>
                        </a:rPr>
                        <a:t> = 1</a:t>
                      </a:r>
                      <a:r>
                        <a:rPr kumimoji="0" lang="en-US" sz="2800" b="0" i="0" u="none" strike="noStrike" cap="none" normalizeH="0" baseline="0" dirty="0" smtClean="0">
                          <a:ln>
                            <a:noFill/>
                          </a:ln>
                          <a:solidFill>
                            <a:schemeClr val="tx1"/>
                          </a:solidFill>
                          <a:effectLst/>
                          <a:latin typeface="Blackadder ITC" pitchFamily="82" charset="0"/>
                          <a:cs typeface="Times New Roman" pitchFamily="18" charset="0"/>
                        </a:rPr>
                        <a:t>unit</a:t>
                      </a: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47" name="Rectangle 172"/>
          <p:cNvSpPr>
            <a:spLocks noChangeArrowheads="1"/>
          </p:cNvSpPr>
          <p:nvPr/>
        </p:nvSpPr>
        <p:spPr bwMode="auto">
          <a:xfrm>
            <a:off x="0" y="455930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9248" name="Rectangle 174"/>
          <p:cNvSpPr>
            <a:spLocks noGrp="1" noChangeArrowheads="1"/>
          </p:cNvSpPr>
          <p:nvPr>
            <p:ph type="title"/>
          </p:nvPr>
        </p:nvSpPr>
        <p:spPr/>
        <p:txBody>
          <a:bodyPr/>
          <a:lstStyle/>
          <a:p>
            <a:pPr eaLnBrk="1" hangingPunct="1"/>
            <a:r>
              <a:rPr lang="en-US" dirty="0" smtClean="0"/>
              <a:t>Metric prefixes again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838200"/>
            <a:ext cx="8229600" cy="4038600"/>
          </a:xfrm>
        </p:spPr>
        <p:txBody>
          <a:bodyPr/>
          <a:lstStyle/>
          <a:p>
            <a:pPr eaLnBrk="1" hangingPunct="1"/>
            <a:r>
              <a:rPr lang="en-US" smtClean="0"/>
              <a:t>Convert 4.6 cm to nm.</a:t>
            </a:r>
          </a:p>
          <a:p>
            <a:pPr eaLnBrk="1" hangingPunct="1">
              <a:buFontTx/>
              <a:buNone/>
            </a:pPr>
            <a:endParaRPr lang="en-US" smtClean="0"/>
          </a:p>
          <a:p>
            <a:pPr eaLnBrk="1" hangingPunct="1"/>
            <a:r>
              <a:rPr lang="en-US" smtClean="0"/>
              <a:t>Convert 750 ml to L.</a:t>
            </a:r>
          </a:p>
          <a:p>
            <a:pPr eaLnBrk="1" hangingPunct="1">
              <a:buFontTx/>
              <a:buNone/>
            </a:pPr>
            <a:endParaRPr lang="en-US" smtClean="0"/>
          </a:p>
          <a:p>
            <a:pPr eaLnBrk="1" hangingPunct="1"/>
            <a:r>
              <a:rPr lang="en-US" smtClean="0"/>
              <a:t>A glass of orange juice contains 0.85 dL of juice.  How many milliliters of orange juice is that?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228600"/>
            <a:ext cx="8229600" cy="5867400"/>
          </a:xfrm>
        </p:spPr>
        <p:txBody>
          <a:bodyPr/>
          <a:lstStyle/>
          <a:p>
            <a:pPr eaLnBrk="1" hangingPunct="1"/>
            <a:r>
              <a:rPr lang="en-US" dirty="0" smtClean="0"/>
              <a:t>The recommended daily allowance of phosphorus for an adult male is 800 mg.  How many grams of phosphorus are recommended?</a:t>
            </a:r>
          </a:p>
          <a:p>
            <a:pPr eaLnBrk="1" hangingPunct="1">
              <a:buFontTx/>
              <a:buNone/>
            </a:pPr>
            <a:endParaRPr lang="en-US" dirty="0" smtClean="0"/>
          </a:p>
          <a:p>
            <a:pPr eaLnBrk="1" hangingPunct="1"/>
            <a:r>
              <a:rPr lang="en-US" dirty="0" smtClean="0"/>
              <a:t>A student's height is 175 cm.  How tall is the student in meters? </a:t>
            </a:r>
          </a:p>
          <a:p>
            <a:pPr eaLnBrk="1" hangingPunct="1"/>
            <a:endParaRPr lang="en-US" dirty="0" smtClean="0"/>
          </a:p>
          <a:p>
            <a:pPr eaLnBrk="1" hangingPunct="1"/>
            <a:r>
              <a:rPr lang="en-US" dirty="0" smtClean="0"/>
              <a:t>A hummingbird has a mass of 0.0055 kg.  What is the mass of the hummingbird in grams?</a:t>
            </a:r>
          </a:p>
          <a:p>
            <a:pPr eaLnBrk="1" hangingPunct="1"/>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11963</TotalTime>
  <Words>1002</Words>
  <Application>Microsoft Office PowerPoint</Application>
  <PresentationFormat>On-screen Show (4:3)</PresentationFormat>
  <Paragraphs>118</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Equation</vt:lpstr>
      <vt:lpstr>Standards for Measurement</vt:lpstr>
      <vt:lpstr>Writing numbers</vt:lpstr>
      <vt:lpstr>Conversion Factors</vt:lpstr>
      <vt:lpstr>Examples</vt:lpstr>
      <vt:lpstr>Units of Measure</vt:lpstr>
      <vt:lpstr>Metric prefixes</vt:lpstr>
      <vt:lpstr>Metric prefixes again</vt:lpstr>
      <vt:lpstr>PowerPoint Presentation</vt:lpstr>
      <vt:lpstr>PowerPoint Presentation</vt:lpstr>
      <vt:lpstr>PowerPoint Presentation</vt:lpstr>
      <vt:lpstr>Useful Conversion Factors</vt:lpstr>
      <vt:lpstr>PowerPoint Presentation</vt:lpstr>
      <vt:lpstr>PowerPoint Presentation</vt:lpstr>
      <vt:lpstr>PowerPoint Presentation</vt:lpstr>
      <vt:lpstr>PowerPoint Presentation</vt:lpstr>
      <vt:lpstr>PowerPoint Presentation</vt:lpstr>
      <vt:lpstr>Bad Unit Conversions</vt:lpstr>
      <vt:lpstr>PowerPoint Presentation</vt:lpstr>
      <vt:lpstr>Which cube has the greater density?</vt:lpstr>
      <vt:lpstr>Which cube has the greater density?</vt:lpstr>
      <vt:lpstr>PowerPoint Presentation</vt:lpstr>
      <vt:lpstr>PowerPoint Presentation</vt:lpstr>
      <vt:lpstr>Percentage</vt:lpstr>
      <vt:lpstr>Percentage (cont.)</vt:lpstr>
      <vt:lpstr>PowerPoint Presentation</vt:lpstr>
      <vt:lpstr>Squared units</vt:lpstr>
      <vt:lpstr>PowerPoint Presentation</vt:lpstr>
      <vt:lpstr>Temperature Conversions</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for Measurement</dc:title>
  <dc:creator>nw</dc:creator>
  <cp:lastModifiedBy>cary.willard</cp:lastModifiedBy>
  <cp:revision>233</cp:revision>
  <dcterms:created xsi:type="dcterms:W3CDTF">2008-08-27T02:57:05Z</dcterms:created>
  <dcterms:modified xsi:type="dcterms:W3CDTF">2013-02-05T22:22:47Z</dcterms:modified>
</cp:coreProperties>
</file>